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1" r:id="rId5"/>
  </p:sldMasterIdLst>
  <p:notesMasterIdLst>
    <p:notesMasterId r:id="rId23"/>
  </p:notesMasterIdLst>
  <p:handoutMasterIdLst>
    <p:handoutMasterId r:id="rId24"/>
  </p:handoutMasterIdLst>
  <p:sldIdLst>
    <p:sldId id="523" r:id="rId6"/>
    <p:sldId id="320" r:id="rId7"/>
    <p:sldId id="532" r:id="rId8"/>
    <p:sldId id="536" r:id="rId9"/>
    <p:sldId id="548" r:id="rId10"/>
    <p:sldId id="537" r:id="rId11"/>
    <p:sldId id="534" r:id="rId12"/>
    <p:sldId id="533" r:id="rId13"/>
    <p:sldId id="541" r:id="rId14"/>
    <p:sldId id="538" r:id="rId15"/>
    <p:sldId id="539" r:id="rId16"/>
    <p:sldId id="550" r:id="rId17"/>
    <p:sldId id="540" r:id="rId18"/>
    <p:sldId id="553" r:id="rId19"/>
    <p:sldId id="543" r:id="rId20"/>
    <p:sldId id="552" r:id="rId21"/>
    <p:sldId id="281"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0" autoAdjust="0"/>
    <p:restoredTop sz="91293" autoAdjust="0"/>
  </p:normalViewPr>
  <p:slideViewPr>
    <p:cSldViewPr snapToGrid="0" showGuides="1">
      <p:cViewPr varScale="1">
        <p:scale>
          <a:sx n="110" d="100"/>
          <a:sy n="110" d="100"/>
        </p:scale>
        <p:origin x="360"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659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827081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68578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624890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831727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00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924758358"/>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etterscientificsoftware/hello-numerical-world-atpesc-2020" TargetMode="External"/><Relationship Id="rId2" Type="http://schemas.openxmlformats.org/officeDocument/2006/relationships/hyperlink" Target="https://youtu.be/QE4RFp8lGiQ"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r>
              <a:rPr lang="en-US" sz="2000" dirty="0"/>
              <a:t>Software Productivity Track, 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34417" r="50686" b="1"/>
          <a:stretch/>
        </p:blipFill>
        <p:spPr>
          <a:xfrm>
            <a:off x="6244236" y="1378878"/>
            <a:ext cx="5531934" cy="4756492"/>
          </a:xfrm>
          <a:prstGeom prst="rect">
            <a:avLst/>
          </a:prstGeom>
        </p:spPr>
      </p:pic>
      <p:sp>
        <p:nvSpPr>
          <p:cNvPr id="11" name="Left Brace 10">
            <a:extLst>
              <a:ext uri="{FF2B5EF4-FFF2-40B4-BE49-F238E27FC236}">
                <a16:creationId xmlns:a16="http://schemas.microsoft.com/office/drawing/2014/main" id="{5BDE793B-E72A-7649-8BDD-AB9C75F63E9C}"/>
              </a:ext>
            </a:extLst>
          </p:cNvPr>
          <p:cNvSpPr/>
          <p:nvPr/>
        </p:nvSpPr>
        <p:spPr>
          <a:xfrm>
            <a:off x="6257290" y="4530117"/>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CA78794-2F73-A24E-8BF5-6F76645BD023}"/>
              </a:ext>
            </a:extLst>
          </p:cNvPr>
          <p:cNvSpPr txBox="1"/>
          <p:nvPr/>
        </p:nvSpPr>
        <p:spPr>
          <a:xfrm>
            <a:off x="3926908" y="4741159"/>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4" name="Left Brace 13">
            <a:extLst>
              <a:ext uri="{FF2B5EF4-FFF2-40B4-BE49-F238E27FC236}">
                <a16:creationId xmlns:a16="http://schemas.microsoft.com/office/drawing/2014/main" id="{925B4E16-367F-1145-B119-6CB6D3484B91}"/>
              </a:ext>
            </a:extLst>
          </p:cNvPr>
          <p:cNvSpPr/>
          <p:nvPr/>
        </p:nvSpPr>
        <p:spPr>
          <a:xfrm>
            <a:off x="6257290" y="5604976"/>
            <a:ext cx="477520" cy="43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681870-EF3B-714A-8EAC-7F0B01EBC232}"/>
              </a:ext>
            </a:extLst>
          </p:cNvPr>
          <p:cNvSpPr txBox="1"/>
          <p:nvPr/>
        </p:nvSpPr>
        <p:spPr>
          <a:xfrm>
            <a:off x="3683251" y="5595223"/>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grpSp>
        <p:nvGrpSpPr>
          <p:cNvPr id="16" name="Group 15">
            <a:extLst>
              <a:ext uri="{FF2B5EF4-FFF2-40B4-BE49-F238E27FC236}">
                <a16:creationId xmlns:a16="http://schemas.microsoft.com/office/drawing/2014/main" id="{6D5F3126-29A4-724F-BB2C-241439B9EDCD}"/>
              </a:ext>
            </a:extLst>
          </p:cNvPr>
          <p:cNvGrpSpPr/>
          <p:nvPr/>
        </p:nvGrpSpPr>
        <p:grpSpPr>
          <a:xfrm>
            <a:off x="2055011" y="3082591"/>
            <a:ext cx="5074025" cy="2052731"/>
            <a:chOff x="1494941" y="1625890"/>
            <a:chExt cx="5074025" cy="2052731"/>
          </a:xfrm>
        </p:grpSpPr>
        <p:cxnSp>
          <p:nvCxnSpPr>
            <p:cNvPr id="17" name="Straight Arrow Connector 16">
              <a:extLst>
                <a:ext uri="{FF2B5EF4-FFF2-40B4-BE49-F238E27FC236}">
                  <a16:creationId xmlns:a16="http://schemas.microsoft.com/office/drawing/2014/main" id="{8FDBD91B-2CAB-424D-8B7C-BA584D7850EE}"/>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2787A9B-110A-8346-8AB6-652A028F000E}"/>
                </a:ext>
              </a:extLst>
            </p:cNvPr>
            <p:cNvSpPr txBox="1"/>
            <p:nvPr/>
          </p:nvSpPr>
          <p:spPr>
            <a:xfrm>
              <a:off x="1494941" y="1625890"/>
              <a:ext cx="3176767" cy="683264"/>
            </a:xfrm>
            <a:prstGeom prst="rect">
              <a:avLst/>
            </a:prstGeom>
            <a:noFill/>
          </p:spPr>
          <p:txBody>
            <a:bodyPr wrap="non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grpSp>
    </p:spTree>
    <p:extLst>
      <p:ext uri="{BB962C8B-B14F-4D97-AF65-F5344CB8AC3E}">
        <p14:creationId xmlns:p14="http://schemas.microsoft.com/office/powerpoint/2010/main" val="165699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 – </a:t>
            </a:r>
            <a:r>
              <a:rPr lang="en-US" dirty="0">
                <a:hlinkClick r:id="rId2"/>
              </a:rPr>
              <a:t>YouTube Video</a:t>
            </a:r>
            <a:endParaRPr lang="en-US" dirty="0"/>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a:xfrm>
            <a:off x="457200" y="1635760"/>
            <a:ext cx="5588582" cy="821190"/>
          </a:xfrm>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77500" lnSpcReduction="20000"/>
          </a:bodyPr>
          <a:lstStyle/>
          <a:p>
            <a:r>
              <a:rPr lang="en-US" dirty="0"/>
              <a:t>Follow QR code to </a:t>
            </a:r>
            <a:r>
              <a:rPr lang="en-US" dirty="0">
                <a:hlinkClick r:id="rId3"/>
              </a:rPr>
              <a:t>GitHub repository</a:t>
            </a:r>
            <a:endParaRPr lang="en-US" dirty="0"/>
          </a:p>
          <a:p>
            <a:pPr lvl="1"/>
            <a:r>
              <a:rPr lang="en-US" dirty="0"/>
              <a:t>You can do this exercise entirely in your browser on GitHub</a:t>
            </a:r>
          </a:p>
          <a:p>
            <a:r>
              <a:rPr lang="en-US" dirty="0"/>
              <a:t>Fork the repo</a:t>
            </a:r>
          </a:p>
          <a:p>
            <a:r>
              <a:rPr lang="en-US" dirty="0"/>
              <a:t>Create .</a:t>
            </a:r>
            <a:r>
              <a:rPr lang="en-US" dirty="0" err="1"/>
              <a:t>travis.yml</a:t>
            </a:r>
            <a:r>
              <a:rPr lang="en-US" dirty="0"/>
              <a:t> using </a:t>
            </a:r>
          </a:p>
          <a:p>
            <a:r>
              <a:rPr lang="en-US" dirty="0"/>
              <a:t>Submit Pull Request (PR)</a:t>
            </a:r>
          </a:p>
          <a:p>
            <a:r>
              <a:rPr lang="en-US" dirty="0"/>
              <a:t>Increase coverage</a:t>
            </a:r>
          </a:p>
          <a:p>
            <a:pPr lvl="1"/>
            <a:r>
              <a:rPr lang="en-US" dirty="0"/>
              <a:t>Change ‘check’ to “check_all”</a:t>
            </a:r>
          </a:p>
          <a:p>
            <a:r>
              <a:rPr lang="en-US" dirty="0"/>
              <a:t>Update the PR and observe coverage change</a:t>
            </a:r>
          </a:p>
          <a:p>
            <a:r>
              <a:rPr lang="en-US" dirty="0"/>
              <a:t>Extra credit…fail PR if coverage drops</a:t>
            </a:r>
          </a:p>
          <a:p>
            <a:pPr lvl="1"/>
            <a:r>
              <a:rPr lang="en-US" dirty="0"/>
              <a:t>Hint: read </a:t>
            </a:r>
            <a:r>
              <a:rPr lang="en-US" dirty="0" err="1"/>
              <a:t>codecov.io</a:t>
            </a:r>
            <a:r>
              <a:rPr lang="en-US" dirty="0"/>
              <a:t> docs</a:t>
            </a:r>
          </a:p>
        </p:txBody>
      </p:sp>
      <p:sp>
        <p:nvSpPr>
          <p:cNvPr id="5" name="Text Placeholder 4">
            <a:extLst>
              <a:ext uri="{FF2B5EF4-FFF2-40B4-BE49-F238E27FC236}">
                <a16:creationId xmlns:a16="http://schemas.microsoft.com/office/drawing/2014/main" id="{91A2C8E5-EFFC-874D-AEAC-6CBD2A03DABE}"/>
              </a:ext>
            </a:extLst>
          </p:cNvPr>
          <p:cNvSpPr>
            <a:spLocks noGrp="1"/>
          </p:cNvSpPr>
          <p:nvPr>
            <p:ph type="body" sz="quarter" idx="3"/>
          </p:nvPr>
        </p:nvSpPr>
        <p:spPr>
          <a:xfrm>
            <a:off x="6218914" y="1635760"/>
            <a:ext cx="5531934" cy="821190"/>
          </a:xfrm>
        </p:spPr>
        <p:txBody>
          <a:bodyPr/>
          <a:lstStyle/>
          <a:p>
            <a:endParaRPr lang="en-US" dirty="0"/>
          </a:p>
        </p:txBody>
      </p:sp>
      <p:pic>
        <p:nvPicPr>
          <p:cNvPr id="8" name="Content Placeholder 7">
            <a:extLst>
              <a:ext uri="{FF2B5EF4-FFF2-40B4-BE49-F238E27FC236}">
                <a16:creationId xmlns:a16="http://schemas.microsoft.com/office/drawing/2014/main" id="{12295285-103D-3E44-BFFB-8110A48530E4}"/>
              </a:ext>
            </a:extLst>
          </p:cNvPr>
          <p:cNvPicPr>
            <a:picLocks noGrp="1" noChangeAspect="1"/>
          </p:cNvPicPr>
          <p:nvPr>
            <p:ph sz="quarter" idx="4"/>
          </p:nvPr>
        </p:nvPicPr>
        <p:blipFill>
          <a:blip r:embed="rId4"/>
          <a:stretch>
            <a:fillRect/>
          </a:stretch>
        </p:blipFill>
        <p:spPr>
          <a:xfrm>
            <a:off x="7366260" y="2559050"/>
            <a:ext cx="3236392" cy="3373438"/>
          </a:xfrm>
          <a:prstGeom prst="rect">
            <a:avLst/>
          </a:prstGeom>
        </p:spPr>
      </p:pic>
    </p:spTree>
    <p:extLst>
      <p:ext uri="{BB962C8B-B14F-4D97-AF65-F5344CB8AC3E}">
        <p14:creationId xmlns:p14="http://schemas.microsoft.com/office/powerpoint/2010/main" val="365278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5477471"/>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024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 IM Release #LLNL-PRES-813357</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21847</TotalTime>
  <Words>1430</Words>
  <Application>Microsoft Office PowerPoint</Application>
  <PresentationFormat>Custom</PresentationFormat>
  <Paragraphs>206</Paragraphs>
  <Slides>17</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Arial Black</vt:lpstr>
      <vt:lpstr>Calibri</vt:lpstr>
      <vt:lpstr>Presentations (Wide Screen)</vt:lpstr>
      <vt:lpstr>1_Presentations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 YouTube Video</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480</cp:revision>
  <cp:lastPrinted>2017-11-02T18:35:01Z</cp:lastPrinted>
  <dcterms:created xsi:type="dcterms:W3CDTF">2018-11-06T17:28:56Z</dcterms:created>
  <dcterms:modified xsi:type="dcterms:W3CDTF">2020-08-06T12:47:50Z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